
<file path=[Content_Types].xml><?xml version="1.0" encoding="utf-8"?>
<Types xmlns="http://schemas.openxmlformats.org/package/2006/content-types">
  <Default Extension="png" ContentType="image/pn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60" r:id="rId1"/>
  </p:sldMasterIdLst>
  <p:notesMasterIdLst>
    <p:notesMasterId r:id="rId66"/>
  </p:notesMasterIdLst>
  <p:handoutMasterIdLst>
    <p:handoutMasterId r:id="rId67"/>
  </p:handoutMasterIdLst>
  <p:sldIdLst>
    <p:sldId id="591" r:id="rId2"/>
    <p:sldId id="522" r:id="rId3"/>
    <p:sldId id="529" r:id="rId4"/>
    <p:sldId id="593" r:id="rId5"/>
    <p:sldId id="594" r:id="rId6"/>
    <p:sldId id="595" r:id="rId7"/>
    <p:sldId id="596" r:id="rId8"/>
    <p:sldId id="597" r:id="rId9"/>
    <p:sldId id="530" r:id="rId10"/>
    <p:sldId id="501" r:id="rId11"/>
    <p:sldId id="532" r:id="rId12"/>
    <p:sldId id="531" r:id="rId13"/>
    <p:sldId id="533" r:id="rId14"/>
    <p:sldId id="545" r:id="rId15"/>
    <p:sldId id="553" r:id="rId16"/>
    <p:sldId id="536" r:id="rId17"/>
    <p:sldId id="554" r:id="rId18"/>
    <p:sldId id="600" r:id="rId19"/>
    <p:sldId id="601" r:id="rId20"/>
    <p:sldId id="602" r:id="rId21"/>
    <p:sldId id="558" r:id="rId22"/>
    <p:sldId id="598" r:id="rId23"/>
    <p:sldId id="610" r:id="rId24"/>
    <p:sldId id="611" r:id="rId25"/>
    <p:sldId id="603" r:id="rId26"/>
    <p:sldId id="612" r:id="rId27"/>
    <p:sldId id="604" r:id="rId28"/>
    <p:sldId id="537" r:id="rId29"/>
    <p:sldId id="606" r:id="rId30"/>
    <p:sldId id="607" r:id="rId31"/>
    <p:sldId id="609" r:id="rId32"/>
    <p:sldId id="608" r:id="rId33"/>
    <p:sldId id="583" r:id="rId34"/>
    <p:sldId id="613" r:id="rId35"/>
    <p:sldId id="614" r:id="rId36"/>
    <p:sldId id="615" r:id="rId37"/>
    <p:sldId id="620" r:id="rId38"/>
    <p:sldId id="619" r:id="rId39"/>
    <p:sldId id="618" r:id="rId40"/>
    <p:sldId id="617" r:id="rId41"/>
    <p:sldId id="626" r:id="rId42"/>
    <p:sldId id="627" r:id="rId43"/>
    <p:sldId id="628" r:id="rId44"/>
    <p:sldId id="629" r:id="rId45"/>
    <p:sldId id="630" r:id="rId46"/>
    <p:sldId id="631" r:id="rId47"/>
    <p:sldId id="621" r:id="rId48"/>
    <p:sldId id="633" r:id="rId49"/>
    <p:sldId id="632" r:id="rId50"/>
    <p:sldId id="635" r:id="rId51"/>
    <p:sldId id="634" r:id="rId52"/>
    <p:sldId id="636" r:id="rId53"/>
    <p:sldId id="646" r:id="rId54"/>
    <p:sldId id="622" r:id="rId55"/>
    <p:sldId id="637" r:id="rId56"/>
    <p:sldId id="638" r:id="rId57"/>
    <p:sldId id="639" r:id="rId58"/>
    <p:sldId id="640" r:id="rId59"/>
    <p:sldId id="641" r:id="rId60"/>
    <p:sldId id="642" r:id="rId61"/>
    <p:sldId id="643" r:id="rId62"/>
    <p:sldId id="644" r:id="rId63"/>
    <p:sldId id="645" r:id="rId64"/>
    <p:sldId id="605" r:id="rId65"/>
  </p:sldIdLst>
  <p:sldSz cx="9144000" cy="5143500" type="screen16x9"/>
  <p:notesSz cx="6858000" cy="9144000"/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>
          <p15:clr>
            <a:srgbClr val="A4A3A4"/>
          </p15:clr>
        </p15:guide>
        <p15:guide id="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E8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0651C3A-4460-11DB-9652-00E08161165F}"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573" autoAdjust="0"/>
    <p:restoredTop sz="84453"/>
  </p:normalViewPr>
  <p:slideViewPr>
    <p:cSldViewPr snapToGrid="0" snapToObjects="1" showGuides="1">
      <p:cViewPr varScale="1">
        <p:scale>
          <a:sx n="127" d="100"/>
          <a:sy n="127" d="100"/>
        </p:scale>
        <p:origin x="786" y="126"/>
      </p:cViewPr>
      <p:guideLst>
        <p:guide orient="horz"/>
        <p:guide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05A8F3-AA62-AC48-A387-50F2EB05A328}" type="datetimeFigureOut">
              <a:rPr lang="en-US" smtClean="0"/>
              <a:t>11/24/2016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DBF9B3-2054-9342-AC05-FF25C8070DF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327583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 dirty="0"/>
          </a:p>
        </p:txBody>
      </p:sp>
      <p:sp>
        <p:nvSpPr>
          <p:cNvPr id="3" name="Shape 3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r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 dirty="0"/>
          </a:p>
        </p:txBody>
      </p:sp>
      <p:sp>
        <p:nvSpPr>
          <p:cNvPr id="4" name="Shape 4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" name="Shape 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" name="Shape 6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 dirty="0"/>
          </a:p>
        </p:txBody>
      </p:sp>
      <p:sp>
        <p:nvSpPr>
          <p:cNvPr id="7" name="Shape 7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>
            <a:lvl1pPr marL="0" marR="0" indent="0" algn="r" rtl="0">
              <a:spcBef>
                <a:spcPts val="0"/>
              </a:spcBef>
              <a:buNone/>
              <a:defRPr sz="1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/>
              <a:pPr marL="0" lvl="0" indent="0">
                <a:spcBef>
                  <a:spcPts val="0"/>
                </a:spcBef>
                <a:buSzPct val="25000"/>
                <a:buNone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5996658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28016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06439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10256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33861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08259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49691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03044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20482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6844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15361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16701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1199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570033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20862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509946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37976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15724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88631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01010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59644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5701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50768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46350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137913"/>
            <a:ext cx="7772400" cy="53039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73252" y="2146429"/>
            <a:ext cx="4066505" cy="927806"/>
          </a:xfrm>
        </p:spPr>
        <p:txBody>
          <a:bodyPr>
            <a:normAutofit/>
          </a:bodyPr>
          <a:lstStyle>
            <a:lvl1pPr marL="0" indent="0" algn="ctr">
              <a:buNone/>
              <a:defRPr sz="2800" i="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Presenter Names Here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17 May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bit.ly / joe_london_kaggle_2016a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824414">
            <a:off x="-1894247" y="3883786"/>
            <a:ext cx="9144000" cy="2988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6448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17 May 2016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bit.ly / joe_london_kaggle_2016a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04076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17 May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bit.ly / joe_london_kaggle_2016a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2871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17 May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bit.ly / joe_london_kaggle_2016a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27782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472"/>
          <p:cNvSpPr/>
          <p:nvPr userDrawn="1"/>
        </p:nvSpPr>
        <p:spPr>
          <a:xfrm>
            <a:off x="0" y="0"/>
            <a:ext cx="9144000" cy="654050"/>
          </a:xfrm>
          <a:prstGeom prst="rect">
            <a:avLst/>
          </a:prstGeom>
          <a:solidFill>
            <a:srgbClr val="FAE807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" name="Shape 19"/>
          <p:cNvSpPr txBox="1">
            <a:spLocks noGrp="1"/>
          </p:cNvSpPr>
          <p:nvPr>
            <p:ph type="title" hasCustomPrompt="1"/>
          </p:nvPr>
        </p:nvSpPr>
        <p:spPr>
          <a:xfrm>
            <a:off x="457200" y="0"/>
            <a:ext cx="8229600" cy="5687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indent="0" algn="ctr" rtl="0">
              <a:lnSpc>
                <a:spcPct val="20714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sz="1400"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pPr marL="0" marR="0" lvl="0" indent="0" rtl="0">
              <a:lnSpc>
                <a:spcPct val="207142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b="1" i="0" u="none" strike="noStrike" cap="none" spc="300" baseline="0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TITLE</a:t>
            </a:r>
          </a:p>
        </p:txBody>
      </p:sp>
      <p:sp>
        <p:nvSpPr>
          <p:cNvPr id="20" name="Shape 20"/>
          <p:cNvSpPr txBox="1"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buFont typeface="Arial"/>
              <a:buChar char="•"/>
              <a:defRPr/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dt" idx="10"/>
          </p:nvPr>
        </p:nvSpPr>
        <p:spPr>
          <a:xfrm>
            <a:off x="6363347" y="4767263"/>
            <a:ext cx="2085975" cy="27384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r>
              <a:rPr lang="en-GB" dirty="0"/>
              <a:t>17 May 2016</a:t>
            </a:r>
            <a:endParaRPr dirty="0"/>
          </a:p>
        </p:txBody>
      </p:sp>
      <p:sp>
        <p:nvSpPr>
          <p:cNvPr id="22" name="Shape 22"/>
          <p:cNvSpPr txBox="1">
            <a:spLocks noGrp="1"/>
          </p:cNvSpPr>
          <p:nvPr>
            <p:ph type="ftr" idx="11"/>
          </p:nvPr>
        </p:nvSpPr>
        <p:spPr>
          <a:xfrm>
            <a:off x="659164" y="4767263"/>
            <a:ext cx="2847975" cy="27384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r>
              <a:rPr lang="en-US" dirty="0"/>
              <a:t>bit.ly / joe_london_kaggle_2016a</a:t>
            </a:r>
            <a:endParaRPr dirty="0"/>
          </a:p>
        </p:txBody>
      </p:sp>
      <p:sp>
        <p:nvSpPr>
          <p:cNvPr id="23" name="Shape 23"/>
          <p:cNvSpPr txBox="1">
            <a:spLocks noGrp="1"/>
          </p:cNvSpPr>
          <p:nvPr>
            <p:ph type="sldNum" idx="12"/>
          </p:nvPr>
        </p:nvSpPr>
        <p:spPr>
          <a:xfrm>
            <a:off x="8543279" y="4767263"/>
            <a:ext cx="561975" cy="27384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>
            <a:lvl1pPr marL="0" marR="0" indent="0" algn="l" rtl="0">
              <a:spcBef>
                <a:spcPts val="0"/>
              </a:spcBef>
              <a:buNone/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/>
              <a:pPr marL="0" lvl="0" indent="0">
                <a:spcBef>
                  <a:spcPts val="0"/>
                </a:spcBef>
                <a:buSzPct val="25000"/>
                <a:buNone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472"/>
          <p:cNvSpPr/>
          <p:nvPr userDrawn="1"/>
        </p:nvSpPr>
        <p:spPr>
          <a:xfrm>
            <a:off x="0" y="0"/>
            <a:ext cx="9144000" cy="654050"/>
          </a:xfrm>
          <a:prstGeom prst="rect">
            <a:avLst/>
          </a:prstGeom>
          <a:solidFill>
            <a:srgbClr val="FAE807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GB" dirty="0"/>
              <a:t>17 May 2016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bit.ly / joe_london_kaggle_2016a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C8A4197-7A9D-5842-BD4B-E3CFC351F87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56716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472"/>
          <p:cNvSpPr/>
          <p:nvPr userDrawn="1"/>
        </p:nvSpPr>
        <p:spPr>
          <a:xfrm>
            <a:off x="0" y="0"/>
            <a:ext cx="9144000" cy="654050"/>
          </a:xfrm>
          <a:prstGeom prst="rect">
            <a:avLst/>
          </a:prstGeom>
          <a:solidFill>
            <a:srgbClr val="FAE807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17 May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bit.ly / joe_london_kaggle_2016a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77385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472"/>
          <p:cNvSpPr/>
          <p:nvPr userDrawn="1"/>
        </p:nvSpPr>
        <p:spPr>
          <a:xfrm>
            <a:off x="0" y="0"/>
            <a:ext cx="9144000" cy="654050"/>
          </a:xfrm>
          <a:prstGeom prst="rect">
            <a:avLst/>
          </a:prstGeom>
          <a:solidFill>
            <a:srgbClr val="FAE807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39925" y="935584"/>
            <a:ext cx="4946875" cy="123380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17 May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bit.ly / joe_london_kaggle_2016a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3740149" y="2346171"/>
            <a:ext cx="4946650" cy="11636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3740150" y="3738563"/>
            <a:ext cx="4946650" cy="10287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3326009" y="935584"/>
            <a:ext cx="0" cy="3831679"/>
          </a:xfrm>
          <a:prstGeom prst="line">
            <a:avLst/>
          </a:prstGeom>
          <a:ln w="57150" cmpd="sng">
            <a:solidFill>
              <a:srgbClr val="FBE91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 userDrawn="1"/>
        </p:nvCxnSpPr>
        <p:spPr>
          <a:xfrm>
            <a:off x="3740150" y="2253605"/>
            <a:ext cx="495876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 userDrawn="1"/>
        </p:nvCxnSpPr>
        <p:spPr>
          <a:xfrm>
            <a:off x="3740150" y="3628358"/>
            <a:ext cx="495876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18"/>
          <p:cNvSpPr>
            <a:spLocks noGrp="1"/>
          </p:cNvSpPr>
          <p:nvPr>
            <p:ph type="body" sz="quarter" idx="15" hasCustomPrompt="1"/>
          </p:nvPr>
        </p:nvSpPr>
        <p:spPr>
          <a:xfrm>
            <a:off x="211138" y="935831"/>
            <a:ext cx="2913062" cy="1233488"/>
          </a:xfrm>
        </p:spPr>
        <p:txBody>
          <a:bodyPr>
            <a:normAutofit/>
          </a:bodyPr>
          <a:lstStyle>
            <a:lvl1pPr marL="0" indent="0" algn="ctr">
              <a:buNone/>
              <a:defRPr sz="4000" b="0" i="0"/>
            </a:lvl1pPr>
            <a:lvl2pPr marL="457200" indent="0" algn="ctr">
              <a:buNone/>
              <a:defRPr baseline="0"/>
            </a:lvl2pPr>
          </a:lstStyle>
          <a:p>
            <a:pPr lvl="0"/>
            <a:r>
              <a:rPr lang="en-US" dirty="0"/>
              <a:t>Topic 1</a:t>
            </a:r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6" hasCustomPrompt="1"/>
          </p:nvPr>
        </p:nvSpPr>
        <p:spPr>
          <a:xfrm>
            <a:off x="211138" y="2346723"/>
            <a:ext cx="2913062" cy="1163240"/>
          </a:xfrm>
        </p:spPr>
        <p:txBody>
          <a:bodyPr>
            <a:normAutofit/>
          </a:bodyPr>
          <a:lstStyle>
            <a:lvl1pPr marL="0" indent="0" algn="ctr">
              <a:buNone/>
              <a:defRPr sz="4000" baseline="0"/>
            </a:lvl1pPr>
          </a:lstStyle>
          <a:p>
            <a:pPr lvl="0"/>
            <a:r>
              <a:rPr lang="en-US" dirty="0"/>
              <a:t>Topic 2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7" hasCustomPrompt="1"/>
          </p:nvPr>
        </p:nvSpPr>
        <p:spPr>
          <a:xfrm>
            <a:off x="211138" y="3738563"/>
            <a:ext cx="2913062" cy="1028700"/>
          </a:xfrm>
        </p:spPr>
        <p:txBody>
          <a:bodyPr>
            <a:normAutofit/>
          </a:bodyPr>
          <a:lstStyle>
            <a:lvl1pPr marL="0" indent="0" algn="ctr">
              <a:buNone/>
              <a:defRPr sz="4000" baseline="0"/>
            </a:lvl1pPr>
          </a:lstStyle>
          <a:p>
            <a:pPr lvl="0"/>
            <a:r>
              <a:rPr lang="en-US" dirty="0"/>
              <a:t>Topic 3</a:t>
            </a:r>
          </a:p>
        </p:txBody>
      </p:sp>
    </p:spTree>
    <p:extLst>
      <p:ext uri="{BB962C8B-B14F-4D97-AF65-F5344CB8AC3E}">
        <p14:creationId xmlns:p14="http://schemas.microsoft.com/office/powerpoint/2010/main" val="33701669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17 May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bit.ly / joe_london_kaggle_2016a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88132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472"/>
          <p:cNvSpPr/>
          <p:nvPr userDrawn="1"/>
        </p:nvSpPr>
        <p:spPr>
          <a:xfrm>
            <a:off x="0" y="0"/>
            <a:ext cx="9144000" cy="654050"/>
          </a:xfrm>
          <a:prstGeom prst="rect">
            <a:avLst/>
          </a:prstGeom>
          <a:solidFill>
            <a:srgbClr val="FAE807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17 May 2016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bit.ly / joe_london_kaggle_2016a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91857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472"/>
          <p:cNvSpPr/>
          <p:nvPr userDrawn="1"/>
        </p:nvSpPr>
        <p:spPr>
          <a:xfrm>
            <a:off x="0" y="0"/>
            <a:ext cx="9144000" cy="654050"/>
          </a:xfrm>
          <a:prstGeom prst="rect">
            <a:avLst/>
          </a:prstGeom>
          <a:solidFill>
            <a:srgbClr val="FAE807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17 May 2016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bit.ly / joe_london_kaggle_2016a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36301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17 May 2016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bit.ly / joe_london_kaggle_2016a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18373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17 May 2016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bit.ly / joe_london_kaggle_2016a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3824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50000">
              <a:schemeClr val="bg1"/>
            </a:gs>
            <a:gs pos="100000">
              <a:schemeClr val="bg1">
                <a:lumMod val="85000"/>
                <a:alpha val="41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-7100"/>
            <a:ext cx="8229600" cy="6611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278039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4" r:id="rId2"/>
    <p:sldLayoutId id="2147483662" r:id="rId3"/>
    <p:sldLayoutId id="2147483672" r:id="rId4"/>
    <p:sldLayoutId id="2147483663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49" r:id="rId13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3200" b="1" kern="1200" spc="3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Courier New"/>
        <a:buChar char="o"/>
        <a:defRPr sz="2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wm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wm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wm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8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8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8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8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8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8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8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31683"/>
            <a:ext cx="7772400" cy="953650"/>
          </a:xfrm>
        </p:spPr>
        <p:txBody>
          <a:bodyPr>
            <a:normAutofit fontScale="90000"/>
          </a:bodyPr>
          <a:lstStyle/>
          <a:p>
            <a:r>
              <a:rPr lang="en-US" b="0" dirty="0"/>
              <a:t>H2O Machine Learning &amp; Deep Learning London Workshop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17706" y="2037290"/>
            <a:ext cx="4240494" cy="181081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Jo-fai (Joe) Chow</a:t>
            </a:r>
          </a:p>
          <a:p>
            <a:r>
              <a:rPr lang="en-US" dirty="0"/>
              <a:t>Data Scientist</a:t>
            </a:r>
          </a:p>
          <a:p>
            <a:r>
              <a:rPr lang="en-US" dirty="0"/>
              <a:t>joe@h2o.ai</a:t>
            </a:r>
          </a:p>
          <a:p>
            <a:r>
              <a:rPr lang="en-US" dirty="0"/>
              <a:t>@matlabulous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97000" y="1831445"/>
            <a:ext cx="2222500" cy="22225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839452" y="4244742"/>
            <a:ext cx="346509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Data Science for IoT Meetup</a:t>
            </a:r>
          </a:p>
          <a:p>
            <a:pPr algn="ctr"/>
            <a:r>
              <a:rPr lang="en-US" dirty="0"/>
              <a:t>Barclays Eagle Venture Labs</a:t>
            </a:r>
          </a:p>
          <a:p>
            <a:pPr algn="ctr"/>
            <a:r>
              <a:rPr lang="en-US" dirty="0"/>
              <a:t>21</a:t>
            </a:r>
            <a:r>
              <a:rPr lang="en-US" baseline="30000" dirty="0"/>
              <a:t>st</a:t>
            </a:r>
            <a:r>
              <a:rPr lang="en-US" dirty="0"/>
              <a:t> &amp; 24</a:t>
            </a:r>
            <a:r>
              <a:rPr lang="en-US" baseline="30000" dirty="0"/>
              <a:t>th</a:t>
            </a:r>
            <a:r>
              <a:rPr lang="en-US" dirty="0"/>
              <a:t> November, 2016</a:t>
            </a:r>
          </a:p>
        </p:txBody>
      </p:sp>
    </p:spTree>
    <p:extLst>
      <p:ext uri="{BB962C8B-B14F-4D97-AF65-F5344CB8AC3E}">
        <p14:creationId xmlns:p14="http://schemas.microsoft.com/office/powerpoint/2010/main" val="11780167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step_01_install_packages.R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7334" y="813785"/>
            <a:ext cx="5709332" cy="4140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9265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step_01_install_packages.R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94844" y="955178"/>
            <a:ext cx="40446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Package ‘h2oEnsemble’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2231699"/>
            <a:ext cx="4038600" cy="1330976"/>
          </a:xfrm>
        </p:spPr>
      </p:pic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86350" y="2439987"/>
            <a:ext cx="3162300" cy="914400"/>
          </a:xfrm>
        </p:spPr>
      </p:pic>
    </p:spTree>
    <p:extLst>
      <p:ext uri="{BB962C8B-B14F-4D97-AF65-F5344CB8AC3E}">
        <p14:creationId xmlns:p14="http://schemas.microsoft.com/office/powerpoint/2010/main" val="11534164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1240992"/>
            <a:ext cx="7953957" cy="3133784"/>
          </a:xfrm>
        </p:spPr>
        <p:txBody>
          <a:bodyPr>
            <a:noAutofit/>
          </a:bodyPr>
          <a:lstStyle/>
          <a:p>
            <a:b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Example 1: Classification</a:t>
            </a:r>
          </a:p>
          <a:p>
            <a:r>
              <a:rPr lang="en-US" sz="5400" dirty="0"/>
              <a:t>Step 2: Exploratory Analysis</a:t>
            </a:r>
          </a:p>
        </p:txBody>
      </p:sp>
    </p:spTree>
    <p:extLst>
      <p:ext uri="{BB962C8B-B14F-4D97-AF65-F5344CB8AC3E}">
        <p14:creationId xmlns:p14="http://schemas.microsoft.com/office/powerpoint/2010/main" val="4655862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step_02_exploratory_analysis.R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94844" y="955178"/>
            <a:ext cx="39004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Importing SECOM data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1674552"/>
            <a:ext cx="4038600" cy="2445271"/>
          </a:xfrm>
        </p:spPr>
      </p:pic>
      <p:pic>
        <p:nvPicPr>
          <p:cNvPr id="3" name="Content Placeholder 2"/>
          <p:cNvPicPr>
            <a:picLocks noGrp="1" noChangeAspect="1"/>
          </p:cNvPicPr>
          <p:nvPr>
            <p:ph sz="half" idx="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48200" y="1514576"/>
            <a:ext cx="4038600" cy="2765223"/>
          </a:xfrm>
        </p:spPr>
      </p:pic>
      <p:sp>
        <p:nvSpPr>
          <p:cNvPr id="11" name="Rectangle 10"/>
          <p:cNvSpPr/>
          <p:nvPr/>
        </p:nvSpPr>
        <p:spPr>
          <a:xfrm>
            <a:off x="457200" y="2976671"/>
            <a:ext cx="4038600" cy="1143151"/>
          </a:xfrm>
          <a:prstGeom prst="rect">
            <a:avLst/>
          </a:prstGeom>
          <a:solidFill>
            <a:schemeClr val="accent3">
              <a:alpha val="2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48241" y="4451183"/>
            <a:ext cx="2832495" cy="276999"/>
          </a:xfrm>
          <a:prstGeom prst="rect">
            <a:avLst/>
          </a:prstGeom>
          <a:solidFill>
            <a:schemeClr val="accent3">
              <a:alpha val="2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Optional (different ways to import data)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2088018" y="4029238"/>
            <a:ext cx="352942" cy="421945"/>
          </a:xfrm>
          <a:prstGeom prst="straightConnector1">
            <a:avLst/>
          </a:prstGeom>
          <a:ln w="63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9716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step_02_exploratory_analysis.R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94844" y="955178"/>
            <a:ext cx="43428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Basic exploratory analysis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2328882"/>
            <a:ext cx="4038600" cy="1136611"/>
          </a:xfrm>
        </p:spPr>
      </p:pic>
      <p:sp>
        <p:nvSpPr>
          <p:cNvPr id="14" name="TextBox 13"/>
          <p:cNvSpPr txBox="1"/>
          <p:nvPr/>
        </p:nvSpPr>
        <p:spPr>
          <a:xfrm>
            <a:off x="130752" y="3676465"/>
            <a:ext cx="2832495" cy="276999"/>
          </a:xfrm>
          <a:prstGeom prst="rect">
            <a:avLst/>
          </a:prstGeom>
          <a:solidFill>
            <a:schemeClr val="accent3">
              <a:alpha val="2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Convert -1 and 1 to categorical value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418700" y="3254520"/>
            <a:ext cx="352942" cy="421945"/>
          </a:xfrm>
          <a:prstGeom prst="straightConnector1">
            <a:avLst/>
          </a:prstGeom>
          <a:ln w="63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37492" y="1339665"/>
            <a:ext cx="2772193" cy="18000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5800" y="3413464"/>
            <a:ext cx="4491089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9883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H2O Flow (localhost:54321)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430" y="1200150"/>
            <a:ext cx="3846139" cy="3394075"/>
          </a:xfrm>
        </p:spPr>
      </p:pic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2810" y="1200150"/>
            <a:ext cx="3169380" cy="3394075"/>
          </a:xfrm>
        </p:spPr>
      </p:pic>
    </p:spTree>
    <p:extLst>
      <p:ext uri="{BB962C8B-B14F-4D97-AF65-F5344CB8AC3E}">
        <p14:creationId xmlns:p14="http://schemas.microsoft.com/office/powerpoint/2010/main" val="2960979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1240992"/>
            <a:ext cx="7953957" cy="3133784"/>
          </a:xfrm>
        </p:spPr>
        <p:txBody>
          <a:bodyPr>
            <a:noAutofit/>
          </a:bodyPr>
          <a:lstStyle/>
          <a:p>
            <a:b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Example 1: Classification</a:t>
            </a:r>
          </a:p>
          <a:p>
            <a:r>
              <a:rPr lang="en-US" sz="5400" dirty="0"/>
              <a:t>Step 3: Building Models</a:t>
            </a:r>
          </a:p>
        </p:txBody>
      </p:sp>
    </p:spTree>
    <p:extLst>
      <p:ext uri="{BB962C8B-B14F-4D97-AF65-F5344CB8AC3E}">
        <p14:creationId xmlns:p14="http://schemas.microsoft.com/office/powerpoint/2010/main" val="10570509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step_03_basic_models.R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85770" y="807913"/>
            <a:ext cx="39821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Define features &amp; target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0710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t>18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1726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t>19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0723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2601" y="2184596"/>
            <a:ext cx="5137426" cy="25826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Download Data &amp; Code for Workshop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198" y="707146"/>
            <a:ext cx="8229601" cy="3394472"/>
          </a:xfrm>
        </p:spPr>
        <p:txBody>
          <a:bodyPr/>
          <a:lstStyle/>
          <a:p>
            <a:r>
              <a:rPr lang="en-US" dirty="0"/>
              <a:t>Please go to </a:t>
            </a:r>
            <a:br>
              <a:rPr lang="en-US" dirty="0"/>
            </a:br>
            <a:r>
              <a:rPr lang="en-US" sz="5400" dirty="0"/>
              <a:t>bit.ly/h2o_iot_workshop1</a:t>
            </a:r>
            <a:endParaRPr lang="en-US" sz="4400" dirty="0"/>
          </a:p>
          <a:p>
            <a:endParaRPr lang="en-US" sz="4400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2</a:t>
            </a:fld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 flipH="1" flipV="1">
            <a:off x="6992472" y="3424518"/>
            <a:ext cx="466163" cy="170329"/>
          </a:xfrm>
          <a:prstGeom prst="straightConnector1">
            <a:avLst/>
          </a:prstGeom>
          <a:ln w="63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84929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t>20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7404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H2O Flow (localhost:54321)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968" y="1200150"/>
            <a:ext cx="2985063" cy="3394075"/>
          </a:xfrm>
        </p:spPr>
      </p:pic>
      <p:pic>
        <p:nvPicPr>
          <p:cNvPr id="12" name="Content Placeholder 11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4968" y="1200150"/>
            <a:ext cx="2985063" cy="3394075"/>
          </a:xfrm>
        </p:spPr>
      </p:pic>
    </p:spTree>
    <p:extLst>
      <p:ext uri="{BB962C8B-B14F-4D97-AF65-F5344CB8AC3E}">
        <p14:creationId xmlns:p14="http://schemas.microsoft.com/office/powerpoint/2010/main" val="10788608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1240992"/>
            <a:ext cx="7953957" cy="3133784"/>
          </a:xfrm>
        </p:spPr>
        <p:txBody>
          <a:bodyPr>
            <a:noAutofit/>
          </a:bodyPr>
          <a:lstStyle/>
          <a:p>
            <a:b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Example 1: Classification</a:t>
            </a:r>
          </a:p>
          <a:p>
            <a:r>
              <a:rPr lang="en-US" sz="5400" dirty="0"/>
              <a:t>Step 4: Evaluating Models</a:t>
            </a:r>
          </a:p>
        </p:txBody>
      </p:sp>
    </p:spTree>
    <p:extLst>
      <p:ext uri="{BB962C8B-B14F-4D97-AF65-F5344CB8AC3E}">
        <p14:creationId xmlns:p14="http://schemas.microsoft.com/office/powerpoint/2010/main" val="23383320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Confusion Matrix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750" y="780256"/>
            <a:ext cx="8318500" cy="386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2029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7196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t>25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884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 Validation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813" y="743107"/>
            <a:ext cx="7592542" cy="429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5015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t>27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5989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1240992"/>
            <a:ext cx="7953957" cy="3133784"/>
          </a:xfrm>
        </p:spPr>
        <p:txBody>
          <a:bodyPr>
            <a:noAutofit/>
          </a:bodyPr>
          <a:lstStyle/>
          <a:p>
            <a:b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Example 1: Classification</a:t>
            </a:r>
          </a:p>
          <a:p>
            <a:r>
              <a:rPr lang="en-US" sz="5400" dirty="0"/>
              <a:t>Step 5: Tuning Models</a:t>
            </a:r>
          </a:p>
        </p:txBody>
      </p:sp>
    </p:spTree>
    <p:extLst>
      <p:ext uri="{BB962C8B-B14F-4D97-AF65-F5344CB8AC3E}">
        <p14:creationId xmlns:p14="http://schemas.microsoft.com/office/powerpoint/2010/main" val="18173856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t>29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4307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1572687"/>
            <a:ext cx="7953957" cy="927806"/>
          </a:xfrm>
        </p:spPr>
        <p:txBody>
          <a:bodyPr>
            <a:noAutofit/>
          </a:bodyPr>
          <a:lstStyle/>
          <a:p>
            <a:r>
              <a:rPr lang="en-US" sz="5400" dirty="0"/>
              <a:t>Example 1: Classification</a:t>
            </a:r>
          </a:p>
          <a:p>
            <a:r>
              <a:rPr lang="en-US" sz="3200" dirty="0"/>
              <a:t>(Use Case: Predictive Maintenance)</a:t>
            </a:r>
          </a:p>
        </p:txBody>
      </p:sp>
    </p:spTree>
    <p:extLst>
      <p:ext uri="{BB962C8B-B14F-4D97-AF65-F5344CB8AC3E}">
        <p14:creationId xmlns:p14="http://schemas.microsoft.com/office/powerpoint/2010/main" val="632360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t>30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6238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Comparison: Default vs. Manual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 rotWithShape="1">
          <a:blip r:embed="rId3"/>
          <a:srcRect l="46605" t="10409" r="33995" b="58244"/>
          <a:stretch/>
        </p:blipFill>
        <p:spPr>
          <a:xfrm>
            <a:off x="457200" y="1200150"/>
            <a:ext cx="3738282" cy="3397637"/>
          </a:xfrm>
        </p:spPr>
      </p:pic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 rotWithShape="1">
          <a:blip r:embed="rId4"/>
          <a:srcRect l="46450" t="10469" r="34059" b="58442"/>
          <a:stretch/>
        </p:blipFill>
        <p:spPr>
          <a:xfrm>
            <a:off x="4571999" y="1200150"/>
            <a:ext cx="3786971" cy="3397637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049236" y="4597787"/>
            <a:ext cx="2832495" cy="276999"/>
          </a:xfrm>
          <a:prstGeom prst="rect">
            <a:avLst/>
          </a:prstGeom>
          <a:solidFill>
            <a:schemeClr val="accent3">
              <a:alpha val="2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Fewer false positives</a:t>
            </a:r>
          </a:p>
        </p:txBody>
      </p:sp>
      <p:cxnSp>
        <p:nvCxnSpPr>
          <p:cNvPr id="9" name="Straight Arrow Connector 8"/>
          <p:cNvCxnSpPr>
            <a:stCxn id="7" idx="2"/>
          </p:cNvCxnSpPr>
          <p:nvPr/>
        </p:nvCxnSpPr>
        <p:spPr>
          <a:xfrm flipH="1" flipV="1">
            <a:off x="5902037" y="3997666"/>
            <a:ext cx="563448" cy="600121"/>
          </a:xfrm>
          <a:prstGeom prst="straightConnector1">
            <a:avLst/>
          </a:prstGeom>
          <a:ln w="63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430681" y="3794820"/>
            <a:ext cx="428347" cy="276999"/>
          </a:xfrm>
          <a:prstGeom prst="rect">
            <a:avLst/>
          </a:prstGeom>
          <a:solidFill>
            <a:schemeClr val="accent3">
              <a:alpha val="20000"/>
            </a:schemeClr>
          </a:solidFill>
        </p:spPr>
        <p:txBody>
          <a:bodyPr wrap="square" rtlCol="0">
            <a:spAutoFit/>
          </a:bodyPr>
          <a:lstStyle/>
          <a:p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610975" y="3808720"/>
            <a:ext cx="428347" cy="276999"/>
          </a:xfrm>
          <a:prstGeom prst="rect">
            <a:avLst/>
          </a:prstGeom>
          <a:solidFill>
            <a:schemeClr val="accent3">
              <a:alpha val="20000"/>
            </a:schemeClr>
          </a:solidFill>
        </p:spPr>
        <p:txBody>
          <a:bodyPr wrap="square" rtlCol="0">
            <a:spAutoFit/>
          </a:bodyPr>
          <a:lstStyle/>
          <a:p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515162" y="790365"/>
            <a:ext cx="1622358" cy="276999"/>
          </a:xfrm>
          <a:prstGeom prst="rect">
            <a:avLst/>
          </a:prstGeom>
          <a:solidFill>
            <a:schemeClr val="accent3">
              <a:alpha val="2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Default Settings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372582" y="784651"/>
            <a:ext cx="1622358" cy="276999"/>
          </a:xfrm>
          <a:prstGeom prst="rect">
            <a:avLst/>
          </a:prstGeom>
          <a:solidFill>
            <a:schemeClr val="accent3">
              <a:alpha val="2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Manual Tweaks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554460" y="2125013"/>
            <a:ext cx="1622358" cy="276999"/>
          </a:xfrm>
          <a:prstGeom prst="rect">
            <a:avLst/>
          </a:prstGeom>
          <a:solidFill>
            <a:schemeClr val="accent3">
              <a:alpha val="2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Smaller Errors</a:t>
            </a:r>
          </a:p>
        </p:txBody>
      </p:sp>
    </p:spTree>
    <p:extLst>
      <p:ext uri="{BB962C8B-B14F-4D97-AF65-F5344CB8AC3E}">
        <p14:creationId xmlns:p14="http://schemas.microsoft.com/office/powerpoint/2010/main" val="30766982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t>32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324767" y="1449670"/>
            <a:ext cx="1622358" cy="276999"/>
          </a:xfrm>
          <a:prstGeom prst="rect">
            <a:avLst/>
          </a:prstGeom>
          <a:solidFill>
            <a:schemeClr val="accent3">
              <a:alpha val="2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Making Predictions</a:t>
            </a:r>
          </a:p>
        </p:txBody>
      </p:sp>
    </p:spTree>
    <p:extLst>
      <p:ext uri="{BB962C8B-B14F-4D97-AF65-F5344CB8AC3E}">
        <p14:creationId xmlns:p14="http://schemas.microsoft.com/office/powerpoint/2010/main" val="18801641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95021" y="2275331"/>
            <a:ext cx="7953957" cy="927806"/>
          </a:xfrm>
        </p:spPr>
        <p:txBody>
          <a:bodyPr>
            <a:noAutofit/>
          </a:bodyPr>
          <a:lstStyle/>
          <a:p>
            <a:r>
              <a:rPr lang="en-US" sz="5400" dirty="0"/>
              <a:t>End of Workshop #1</a:t>
            </a:r>
          </a:p>
          <a:p>
            <a:r>
              <a:rPr lang="en-US" sz="3600" dirty="0"/>
              <a:t>(to be continued …)</a:t>
            </a:r>
          </a:p>
        </p:txBody>
      </p:sp>
    </p:spTree>
    <p:extLst>
      <p:ext uri="{BB962C8B-B14F-4D97-AF65-F5344CB8AC3E}">
        <p14:creationId xmlns:p14="http://schemas.microsoft.com/office/powerpoint/2010/main" val="775910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95021" y="2275331"/>
            <a:ext cx="7953957" cy="927806"/>
          </a:xfrm>
        </p:spPr>
        <p:txBody>
          <a:bodyPr>
            <a:noAutofit/>
          </a:bodyPr>
          <a:lstStyle/>
          <a:p>
            <a:r>
              <a:rPr lang="en-US" sz="5400" dirty="0"/>
              <a:t>Workshop #1 Recap</a:t>
            </a:r>
          </a:p>
        </p:txBody>
      </p:sp>
    </p:spTree>
    <p:extLst>
      <p:ext uri="{BB962C8B-B14F-4D97-AF65-F5344CB8AC3E}">
        <p14:creationId xmlns:p14="http://schemas.microsoft.com/office/powerpoint/2010/main" val="29710826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Workshop #1 Recap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Introduction to H2O</a:t>
            </a:r>
          </a:p>
          <a:p>
            <a:pPr lvl="1"/>
            <a:r>
              <a:rPr lang="en-GB" dirty="0"/>
              <a:t>H2O’s Interface</a:t>
            </a:r>
          </a:p>
          <a:p>
            <a:pPr lvl="2"/>
            <a:r>
              <a:rPr lang="en-GB" dirty="0"/>
              <a:t>Flow (Web) and R</a:t>
            </a:r>
          </a:p>
          <a:p>
            <a:pPr lvl="1"/>
            <a:r>
              <a:rPr lang="en-GB" dirty="0"/>
              <a:t>MNIST Example</a:t>
            </a:r>
          </a:p>
          <a:p>
            <a:pPr lvl="2"/>
            <a:r>
              <a:rPr lang="en-GB" dirty="0"/>
              <a:t>Hand-written Digits</a:t>
            </a:r>
          </a:p>
          <a:p>
            <a:pPr lvl="2"/>
            <a:r>
              <a:rPr lang="en-GB" dirty="0"/>
              <a:t>28 x 28 Pixels</a:t>
            </a:r>
          </a:p>
          <a:p>
            <a:pPr lvl="2"/>
            <a:r>
              <a:rPr lang="en-GB" dirty="0"/>
              <a:t>Labels: 0 to 9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Example 1</a:t>
            </a:r>
          </a:p>
          <a:p>
            <a:pPr lvl="1"/>
            <a:r>
              <a:rPr lang="en-GB" dirty="0"/>
              <a:t>SECOM Data</a:t>
            </a:r>
          </a:p>
          <a:p>
            <a:pPr lvl="1"/>
            <a:r>
              <a:rPr lang="en-GB" dirty="0"/>
              <a:t>591 Features (sensors)</a:t>
            </a:r>
          </a:p>
          <a:p>
            <a:pPr lvl="1"/>
            <a:r>
              <a:rPr lang="en-GB" dirty="0"/>
              <a:t>One Output</a:t>
            </a:r>
          </a:p>
          <a:p>
            <a:pPr lvl="2"/>
            <a:r>
              <a:rPr lang="en-GB" dirty="0"/>
              <a:t>Pass = -1</a:t>
            </a:r>
          </a:p>
          <a:p>
            <a:pPr lvl="2"/>
            <a:r>
              <a:rPr lang="en-GB" dirty="0"/>
              <a:t>Fail = 1</a:t>
            </a:r>
          </a:p>
          <a:p>
            <a:pPr lvl="1"/>
            <a:r>
              <a:rPr lang="en-GB" dirty="0"/>
              <a:t>Binary Classification</a:t>
            </a:r>
          </a:p>
          <a:p>
            <a:pPr lvl="1"/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64181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Workshop #2 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Example 1 (cont’d)</a:t>
            </a:r>
          </a:p>
          <a:p>
            <a:pPr marL="914400" lvl="1" indent="-457200">
              <a:buFont typeface="+mj-lt"/>
              <a:buAutoNum type="arabicPeriod" startAt="6"/>
            </a:pPr>
            <a:r>
              <a:rPr lang="en-GB" dirty="0"/>
              <a:t>Full/Random Grid Search</a:t>
            </a:r>
          </a:p>
          <a:p>
            <a:pPr marL="914400" lvl="1" indent="-457200">
              <a:buFont typeface="+mj-lt"/>
              <a:buAutoNum type="arabicPeriod" startAt="6"/>
            </a:pPr>
            <a:r>
              <a:rPr lang="en-GB" dirty="0"/>
              <a:t>Model Stacking</a:t>
            </a:r>
          </a:p>
          <a:p>
            <a:pPr marL="914400" lvl="1" indent="-457200">
              <a:buFont typeface="+mj-lt"/>
              <a:buAutoNum type="arabicPeriod" startAt="6"/>
            </a:pPr>
            <a:r>
              <a:rPr lang="en-GB" dirty="0"/>
              <a:t>Saving/Loading Models</a:t>
            </a:r>
          </a:p>
          <a:p>
            <a:pPr marL="914400" lvl="1" indent="-457200">
              <a:buFont typeface="+mj-lt"/>
              <a:buAutoNum type="arabicPeriod" startAt="6"/>
            </a:pPr>
            <a:r>
              <a:rPr lang="en-GB" dirty="0"/>
              <a:t>Deploying Models with </a:t>
            </a:r>
            <a:r>
              <a:rPr lang="en-GB" dirty="0">
                <a:solidFill>
                  <a:schemeClr val="tx1"/>
                </a:solidFill>
              </a:rPr>
              <a:t>H2O Steam</a:t>
            </a:r>
          </a:p>
          <a:p>
            <a:pPr lvl="1"/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Example 2</a:t>
            </a:r>
          </a:p>
          <a:p>
            <a:pPr lvl="1"/>
            <a:r>
              <a:rPr lang="en-GB" dirty="0"/>
              <a:t>Anomaly Detection using Deep Auto Encoder</a:t>
            </a:r>
          </a:p>
          <a:p>
            <a:endParaRPr lang="en-GB" dirty="0"/>
          </a:p>
          <a:p>
            <a:r>
              <a:rPr lang="en-GB" dirty="0">
                <a:solidFill>
                  <a:schemeClr val="tx1"/>
                </a:solidFill>
              </a:rPr>
              <a:t>Deep Water</a:t>
            </a:r>
          </a:p>
          <a:p>
            <a:pPr lvl="1"/>
            <a:r>
              <a:rPr lang="en-GB" dirty="0"/>
              <a:t>Motivation</a:t>
            </a:r>
          </a:p>
          <a:p>
            <a:pPr lvl="1"/>
            <a:r>
              <a:rPr lang="en-GB" dirty="0"/>
              <a:t>Demo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014064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95021" y="1683663"/>
            <a:ext cx="7953957" cy="927806"/>
          </a:xfrm>
        </p:spPr>
        <p:txBody>
          <a:bodyPr>
            <a:noAutofit/>
          </a:bodyPr>
          <a:lstStyle/>
          <a:p>
            <a:r>
              <a:rPr lang="en-US" sz="5400" dirty="0"/>
              <a:t>Early Stopping and</a:t>
            </a:r>
            <a:br>
              <a:rPr lang="en-US" sz="5400" dirty="0"/>
            </a:br>
            <a:r>
              <a:rPr lang="en-US" sz="5400" dirty="0"/>
              <a:t>Grid Search</a:t>
            </a:r>
          </a:p>
        </p:txBody>
      </p:sp>
    </p:spTree>
    <p:extLst>
      <p:ext uri="{BB962C8B-B14F-4D97-AF65-F5344CB8AC3E}">
        <p14:creationId xmlns:p14="http://schemas.microsoft.com/office/powerpoint/2010/main" val="9783792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Underfitting and Overfitting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38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386" y="765966"/>
            <a:ext cx="6919227" cy="388937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340268" y="1382181"/>
            <a:ext cx="2015267" cy="276999"/>
          </a:xfrm>
          <a:prstGeom prst="rect">
            <a:avLst/>
          </a:prstGeom>
          <a:solidFill>
            <a:schemeClr val="accent3">
              <a:alpha val="2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Training should stop here</a:t>
            </a:r>
          </a:p>
        </p:txBody>
      </p:sp>
    </p:spTree>
    <p:extLst>
      <p:ext uri="{BB962C8B-B14F-4D97-AF65-F5344CB8AC3E}">
        <p14:creationId xmlns:p14="http://schemas.microsoft.com/office/powerpoint/2010/main" val="177119781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Grid Search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chemeClr val="tx1"/>
                </a:solidFill>
              </a:rPr>
              <a:t>Grid Search Example</a:t>
            </a:r>
          </a:p>
          <a:p>
            <a:pPr lvl="1"/>
            <a:r>
              <a:rPr lang="en-US" dirty="0"/>
              <a:t>Parameter 1</a:t>
            </a:r>
          </a:p>
          <a:p>
            <a:pPr lvl="2"/>
            <a:r>
              <a:rPr lang="en-US" dirty="0"/>
              <a:t>5, 6 and 7</a:t>
            </a:r>
          </a:p>
          <a:p>
            <a:pPr lvl="1"/>
            <a:r>
              <a:rPr lang="en-US" dirty="0"/>
              <a:t>Parameter 2</a:t>
            </a:r>
          </a:p>
          <a:p>
            <a:pPr lvl="2"/>
            <a:r>
              <a:rPr lang="en-US" dirty="0"/>
              <a:t>0.8, 0.9 and 1.0</a:t>
            </a:r>
          </a:p>
          <a:p>
            <a:pPr lvl="1"/>
            <a:r>
              <a:rPr lang="en-US" dirty="0"/>
              <a:t>Full Grid Search</a:t>
            </a:r>
          </a:p>
          <a:p>
            <a:pPr lvl="2"/>
            <a:r>
              <a:rPr lang="en-US" dirty="0"/>
              <a:t>3 x 3 = 9 Combinations</a:t>
            </a:r>
          </a:p>
          <a:p>
            <a:pPr lvl="1"/>
            <a:r>
              <a:rPr lang="en-US" dirty="0"/>
              <a:t>Random Grid Search</a:t>
            </a:r>
          </a:p>
          <a:p>
            <a:pPr lvl="2"/>
            <a:r>
              <a:rPr lang="en-US" dirty="0"/>
              <a:t>Randomly picks n out of 9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567814630"/>
              </p:ext>
            </p:extLst>
          </p:nvPr>
        </p:nvGraphicFramePr>
        <p:xfrm>
          <a:off x="4648200" y="1200150"/>
          <a:ext cx="4038600" cy="3708400"/>
        </p:xfrm>
        <a:graphic>
          <a:graphicData uri="http://schemas.openxmlformats.org/drawingml/2006/table">
            <a:tbl>
              <a:tblPr firstRow="1" bandRow="1"/>
              <a:tblGrid>
                <a:gridCol w="1346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46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46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Parameter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Parameter</a:t>
                      </a:r>
                      <a:r>
                        <a:rPr lang="en-US" baseline="0" dirty="0">
                          <a:solidFill>
                            <a:schemeClr val="tx1"/>
                          </a:solidFill>
                        </a:rPr>
                        <a:t> 2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Model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0.8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Model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0.9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Model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Model</a:t>
                      </a:r>
                      <a:r>
                        <a:rPr lang="en-US" baseline="0" dirty="0">
                          <a:solidFill>
                            <a:schemeClr val="tx1"/>
                          </a:solidFill>
                        </a:rPr>
                        <a:t> 4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0.8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Model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0.9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Model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Model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0.8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Model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0.9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Model 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00374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for Use Case 1: SECOM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7091" y="671979"/>
            <a:ext cx="7049818" cy="441866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831218" y="4548448"/>
            <a:ext cx="41248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  <a:highlight>
                  <a:srgbClr val="FFFF00"/>
                </a:highlight>
                <a:latin typeface="+mn-lt"/>
              </a:rPr>
              <a:t>https://archive.ics.uci.edu/ml/datasets/SECOM</a:t>
            </a:r>
            <a:endParaRPr lang="en-GB" sz="1600" dirty="0">
              <a:solidFill>
                <a:schemeClr val="tx1"/>
              </a:solidFill>
              <a:highlight>
                <a:srgbClr val="FFFF00"/>
              </a:highlight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4329256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step_06_full_and_random_grid_search.R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40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3678" t="15720" r="65639" b="8761"/>
          <a:stretch/>
        </p:blipFill>
        <p:spPr>
          <a:xfrm>
            <a:off x="748148" y="735326"/>
            <a:ext cx="3121051" cy="432089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629984" y="1743199"/>
            <a:ext cx="1677660" cy="276999"/>
          </a:xfrm>
          <a:prstGeom prst="rect">
            <a:avLst/>
          </a:prstGeom>
          <a:solidFill>
            <a:schemeClr val="accent3">
              <a:alpha val="2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Define search range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H="1" flipV="1">
            <a:off x="3895769" y="1725737"/>
            <a:ext cx="1734214" cy="155962"/>
          </a:xfrm>
          <a:prstGeom prst="straightConnector1">
            <a:avLst/>
          </a:prstGeom>
          <a:ln w="63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239477" y="2502906"/>
            <a:ext cx="2483802" cy="461665"/>
          </a:xfrm>
          <a:prstGeom prst="rect">
            <a:avLst/>
          </a:prstGeom>
          <a:solidFill>
            <a:schemeClr val="accent3">
              <a:alpha val="2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H2O Grid Search Function</a:t>
            </a:r>
          </a:p>
          <a:p>
            <a:r>
              <a:rPr lang="en-US" sz="1200" b="1" dirty="0">
                <a:solidFill>
                  <a:schemeClr val="tx1"/>
                </a:solidFill>
              </a:rPr>
              <a:t>(Default = Full Grid Search)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 flipV="1">
            <a:off x="3505262" y="2485444"/>
            <a:ext cx="1734214" cy="155962"/>
          </a:xfrm>
          <a:prstGeom prst="straightConnector1">
            <a:avLst/>
          </a:prstGeom>
          <a:ln w="63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180281" y="3324337"/>
            <a:ext cx="2015267" cy="276999"/>
          </a:xfrm>
          <a:prstGeom prst="rect">
            <a:avLst/>
          </a:prstGeom>
          <a:solidFill>
            <a:schemeClr val="accent3">
              <a:alpha val="2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Core parameters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 flipH="1" flipV="1">
            <a:off x="3446066" y="3306875"/>
            <a:ext cx="1734214" cy="155962"/>
          </a:xfrm>
          <a:prstGeom prst="straightConnector1">
            <a:avLst/>
          </a:prstGeom>
          <a:ln w="63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384242" y="4114525"/>
            <a:ext cx="2674019" cy="276999"/>
          </a:xfrm>
          <a:prstGeom prst="rect">
            <a:avLst/>
          </a:prstGeom>
          <a:solidFill>
            <a:schemeClr val="accent3">
              <a:alpha val="2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Define H2O algorithm for gird search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 flipH="1" flipV="1">
            <a:off x="2650027" y="4097063"/>
            <a:ext cx="1734214" cy="155962"/>
          </a:xfrm>
          <a:prstGeom prst="straightConnector1">
            <a:avLst/>
          </a:prstGeom>
          <a:ln w="63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4908228" y="4638846"/>
            <a:ext cx="2015267" cy="276999"/>
          </a:xfrm>
          <a:prstGeom prst="rect">
            <a:avLst/>
          </a:prstGeom>
          <a:solidFill>
            <a:schemeClr val="accent3">
              <a:alpha val="2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Settings for early stopping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 flipH="1" flipV="1">
            <a:off x="3174013" y="4621384"/>
            <a:ext cx="1734214" cy="155962"/>
          </a:xfrm>
          <a:prstGeom prst="straightConnector1">
            <a:avLst/>
          </a:prstGeom>
          <a:ln w="63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132378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662397" y="753752"/>
            <a:ext cx="5748583" cy="415043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step_06_full_and_random_grid_search.R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6476370" y="2081755"/>
            <a:ext cx="2365349" cy="646331"/>
          </a:xfrm>
          <a:prstGeom prst="rect">
            <a:avLst/>
          </a:prstGeom>
          <a:solidFill>
            <a:schemeClr val="accent3">
              <a:alpha val="2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Full Grid Search</a:t>
            </a:r>
          </a:p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Comparing logloss from all 12 models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 flipH="1">
            <a:off x="6234545" y="2728086"/>
            <a:ext cx="483650" cy="695246"/>
          </a:xfrm>
          <a:prstGeom prst="straightConnector1">
            <a:avLst/>
          </a:prstGeom>
          <a:ln w="63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019206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656" y="781655"/>
            <a:ext cx="4340926" cy="42216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step_06_full_and_random_grid_search.R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6321451" y="2187691"/>
            <a:ext cx="2365349" cy="461665"/>
          </a:xfrm>
          <a:prstGeom prst="rect">
            <a:avLst/>
          </a:prstGeom>
          <a:solidFill>
            <a:schemeClr val="accent3">
              <a:alpha val="2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Define search criteria for</a:t>
            </a:r>
          </a:p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RANDOM grid search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 flipH="1" flipV="1">
            <a:off x="5322665" y="1692774"/>
            <a:ext cx="1396452" cy="483787"/>
          </a:xfrm>
          <a:prstGeom prst="straightConnector1">
            <a:avLst/>
          </a:prstGeom>
          <a:ln w="63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824751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134" y="893756"/>
            <a:ext cx="5551100" cy="35422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step_06_full_and_random_grid_search.R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6321451" y="2187691"/>
            <a:ext cx="2365349" cy="461665"/>
          </a:xfrm>
          <a:prstGeom prst="rect">
            <a:avLst/>
          </a:prstGeom>
          <a:solidFill>
            <a:schemeClr val="accent3">
              <a:alpha val="2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Only searched five models with</a:t>
            </a:r>
          </a:p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RANDOM grid search</a:t>
            </a:r>
          </a:p>
        </p:txBody>
      </p:sp>
      <p:cxnSp>
        <p:nvCxnSpPr>
          <p:cNvPr id="20" name="Straight Arrow Connector 19"/>
          <p:cNvCxnSpPr>
            <a:stCxn id="19" idx="1"/>
          </p:cNvCxnSpPr>
          <p:nvPr/>
        </p:nvCxnSpPr>
        <p:spPr>
          <a:xfrm flipH="1">
            <a:off x="5645099" y="2418524"/>
            <a:ext cx="676352" cy="747869"/>
          </a:xfrm>
          <a:prstGeom prst="straightConnector1">
            <a:avLst/>
          </a:prstGeom>
          <a:ln w="63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859125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95021" y="1622191"/>
            <a:ext cx="7953957" cy="927806"/>
          </a:xfrm>
        </p:spPr>
        <p:txBody>
          <a:bodyPr>
            <a:noAutofit/>
          </a:bodyPr>
          <a:lstStyle/>
          <a:p>
            <a:r>
              <a:rPr lang="en-US" sz="5400" dirty="0"/>
              <a:t>h2oEnsemble</a:t>
            </a:r>
          </a:p>
          <a:p>
            <a:r>
              <a:rPr lang="en-US" sz="5400" dirty="0"/>
              <a:t>Model Stacking</a:t>
            </a:r>
          </a:p>
        </p:txBody>
      </p:sp>
    </p:spTree>
    <p:extLst>
      <p:ext uri="{BB962C8B-B14F-4D97-AF65-F5344CB8AC3E}">
        <p14:creationId xmlns:p14="http://schemas.microsoft.com/office/powerpoint/2010/main" val="290220545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t>45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20"/>
            <a:ext cx="9144000" cy="5131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6967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t>46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20"/>
            <a:ext cx="9144000" cy="5131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30209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step_07_stacking_models.R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47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7394"/>
          <a:stretch/>
        </p:blipFill>
        <p:spPr>
          <a:xfrm>
            <a:off x="457200" y="833663"/>
            <a:ext cx="4434875" cy="3933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527963" y="2295157"/>
            <a:ext cx="2678966" cy="276999"/>
          </a:xfrm>
          <a:prstGeom prst="rect">
            <a:avLst/>
          </a:prstGeom>
          <a:solidFill>
            <a:schemeClr val="accent3">
              <a:alpha val="2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Build three different H2O models</a:t>
            </a:r>
          </a:p>
        </p:txBody>
      </p:sp>
    </p:spTree>
    <p:extLst>
      <p:ext uri="{BB962C8B-B14F-4D97-AF65-F5344CB8AC3E}">
        <p14:creationId xmlns:p14="http://schemas.microsoft.com/office/powerpoint/2010/main" val="53763800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step_07_stacking_models.R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48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810992"/>
            <a:ext cx="4032282" cy="416206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429722" y="3715878"/>
            <a:ext cx="2678966" cy="461665"/>
          </a:xfrm>
          <a:prstGeom prst="rect">
            <a:avLst/>
          </a:prstGeom>
          <a:solidFill>
            <a:schemeClr val="accent3">
              <a:alpha val="2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Using h2o.stack(…) function to create ensemble</a:t>
            </a:r>
          </a:p>
        </p:txBody>
      </p:sp>
      <p:cxnSp>
        <p:nvCxnSpPr>
          <p:cNvPr id="7" name="Straight Arrow Connector 6"/>
          <p:cNvCxnSpPr>
            <a:stCxn id="6" idx="1"/>
          </p:cNvCxnSpPr>
          <p:nvPr/>
        </p:nvCxnSpPr>
        <p:spPr>
          <a:xfrm flipH="1">
            <a:off x="3566917" y="3946711"/>
            <a:ext cx="1862805" cy="300336"/>
          </a:xfrm>
          <a:prstGeom prst="straightConnector1">
            <a:avLst/>
          </a:prstGeom>
          <a:ln w="63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085846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step_07_stacking_models.R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49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199" y="1160809"/>
            <a:ext cx="8229257" cy="317692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025421" y="3274706"/>
            <a:ext cx="2678966" cy="646331"/>
          </a:xfrm>
          <a:prstGeom prst="rect">
            <a:avLst/>
          </a:prstGeom>
          <a:solidFill>
            <a:schemeClr val="accent3">
              <a:alpha val="2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Ensemble has better performance (e.g. higher AUC) when compared to individual models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3831412" y="3461117"/>
            <a:ext cx="1194009" cy="619676"/>
          </a:xfrm>
          <a:prstGeom prst="straightConnector1">
            <a:avLst/>
          </a:prstGeom>
          <a:ln w="63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60623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3642486"/>
            <a:ext cx="3068152" cy="324952"/>
          </a:xfrm>
          <a:prstGeom prst="rect">
            <a:avLst/>
          </a:prstGeom>
          <a:solidFill>
            <a:schemeClr val="accent3">
              <a:alpha val="2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344807" y="3910014"/>
            <a:ext cx="5202187" cy="461665"/>
          </a:xfrm>
          <a:prstGeom prst="rect">
            <a:avLst/>
          </a:prstGeom>
          <a:solidFill>
            <a:schemeClr val="accent3">
              <a:alpha val="2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/>
                </a:solidFill>
              </a:rPr>
              <a:t>We want to predict fails in the future.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H="1" flipV="1">
            <a:off x="2962354" y="3823246"/>
            <a:ext cx="382454" cy="212619"/>
          </a:xfrm>
          <a:prstGeom prst="straightConnector1">
            <a:avLst/>
          </a:prstGeom>
          <a:ln w="63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615859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95021" y="1622191"/>
            <a:ext cx="7953957" cy="927806"/>
          </a:xfrm>
        </p:spPr>
        <p:txBody>
          <a:bodyPr>
            <a:noAutofit/>
          </a:bodyPr>
          <a:lstStyle/>
          <a:p>
            <a:r>
              <a:rPr lang="en-US" sz="5400" dirty="0"/>
              <a:t>Saving / Loading</a:t>
            </a:r>
          </a:p>
          <a:p>
            <a:r>
              <a:rPr lang="en-US" sz="5400" dirty="0"/>
              <a:t>H2O Models</a:t>
            </a:r>
          </a:p>
        </p:txBody>
      </p:sp>
    </p:spTree>
    <p:extLst>
      <p:ext uri="{BB962C8B-B14F-4D97-AF65-F5344CB8AC3E}">
        <p14:creationId xmlns:p14="http://schemas.microsoft.com/office/powerpoint/2010/main" val="236025547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step_08_saving_loading.R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51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6025" y="817917"/>
            <a:ext cx="5905430" cy="397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78838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95021" y="1622191"/>
            <a:ext cx="7953957" cy="927806"/>
          </a:xfrm>
        </p:spPr>
        <p:txBody>
          <a:bodyPr>
            <a:noAutofit/>
          </a:bodyPr>
          <a:lstStyle/>
          <a:p>
            <a:r>
              <a:rPr lang="en-US" sz="5400" dirty="0"/>
              <a:t>Deploying Models</a:t>
            </a:r>
          </a:p>
          <a:p>
            <a:r>
              <a:rPr lang="en-US" sz="5400" dirty="0"/>
              <a:t>with H2O Steam</a:t>
            </a:r>
          </a:p>
        </p:txBody>
      </p:sp>
    </p:spTree>
    <p:extLst>
      <p:ext uri="{BB962C8B-B14F-4D97-AF65-F5344CB8AC3E}">
        <p14:creationId xmlns:p14="http://schemas.microsoft.com/office/powerpoint/2010/main" val="101250871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Iris Dataset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53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t="15868" b="4941"/>
          <a:stretch/>
        </p:blipFill>
        <p:spPr>
          <a:xfrm>
            <a:off x="1142238" y="799627"/>
            <a:ext cx="6859525" cy="4073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49595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step_09_deploy_model_with_steam.R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54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618" y="841452"/>
            <a:ext cx="3554382" cy="406273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007834" y="2628375"/>
            <a:ext cx="2678966" cy="461665"/>
          </a:xfrm>
          <a:prstGeom prst="rect">
            <a:avLst/>
          </a:prstGeom>
          <a:solidFill>
            <a:schemeClr val="accent3">
              <a:alpha val="2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Build three different models with the classic Iris dataset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4813825" y="2814786"/>
            <a:ext cx="1194009" cy="619676"/>
          </a:xfrm>
          <a:prstGeom prst="straightConnector1">
            <a:avLst/>
          </a:prstGeom>
          <a:ln w="63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968852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step_09_deploy_model_with_steam.R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55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73605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t>56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90103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t>57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26275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t>58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40957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t>59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8177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ML Problem – Pass/Fail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chemeClr val="tx1"/>
                </a:solidFill>
              </a:rPr>
              <a:t>Inputs</a:t>
            </a:r>
          </a:p>
          <a:p>
            <a:pPr lvl="1"/>
            <a:r>
              <a:rPr lang="en-GB" dirty="0"/>
              <a:t>591 features</a:t>
            </a:r>
          </a:p>
          <a:p>
            <a:r>
              <a:rPr lang="en-GB" dirty="0">
                <a:solidFill>
                  <a:schemeClr val="tx1"/>
                </a:solidFill>
              </a:rPr>
              <a:t>Output</a:t>
            </a:r>
          </a:p>
          <a:p>
            <a:pPr lvl="1"/>
            <a:r>
              <a:rPr lang="en-GB" dirty="0"/>
              <a:t>Classification</a:t>
            </a:r>
          </a:p>
          <a:p>
            <a:pPr lvl="2"/>
            <a:r>
              <a:rPr lang="en-GB" dirty="0"/>
              <a:t>-1 = pass</a:t>
            </a:r>
          </a:p>
          <a:p>
            <a:pPr lvl="2"/>
            <a:r>
              <a:rPr lang="en-GB" dirty="0"/>
              <a:t>1 = fail</a:t>
            </a:r>
          </a:p>
          <a:p>
            <a:r>
              <a:rPr lang="en-GB" dirty="0">
                <a:solidFill>
                  <a:schemeClr val="tx1"/>
                </a:solidFill>
              </a:rPr>
              <a:t>Size: 1567 Samples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572000" y="1270656"/>
            <a:ext cx="3615767" cy="2880000"/>
          </a:xfrm>
        </p:spPr>
      </p:pic>
    </p:spTree>
    <p:extLst>
      <p:ext uri="{BB962C8B-B14F-4D97-AF65-F5344CB8AC3E}">
        <p14:creationId xmlns:p14="http://schemas.microsoft.com/office/powerpoint/2010/main" val="21533568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t>60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90186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t>61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71276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t>62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63056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r="51074" b="87364"/>
          <a:stretch/>
        </p:blipFill>
        <p:spPr>
          <a:xfrm>
            <a:off x="211596" y="1458506"/>
            <a:ext cx="8739437" cy="126958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025421" y="3274706"/>
            <a:ext cx="2678966" cy="276999"/>
          </a:xfrm>
          <a:prstGeom prst="rect">
            <a:avLst/>
          </a:prstGeom>
          <a:solidFill>
            <a:schemeClr val="accent3">
              <a:alpha val="2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 Classic REST API Service</a:t>
            </a:r>
          </a:p>
        </p:txBody>
      </p:sp>
    </p:spTree>
    <p:extLst>
      <p:ext uri="{BB962C8B-B14F-4D97-AF65-F5344CB8AC3E}">
        <p14:creationId xmlns:p14="http://schemas.microsoft.com/office/powerpoint/2010/main" val="389496383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Thanks!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64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r>
              <a:rPr lang="en-US" dirty="0">
                <a:solidFill>
                  <a:schemeClr val="tx1"/>
                </a:solidFill>
              </a:rPr>
              <a:t>Organisers &amp; Contributors</a:t>
            </a:r>
          </a:p>
          <a:p>
            <a:pPr lvl="1"/>
            <a:r>
              <a:rPr lang="en-US" dirty="0"/>
              <a:t>Ajit Jaokar</a:t>
            </a:r>
          </a:p>
          <a:p>
            <a:pPr lvl="1"/>
            <a:r>
              <a:rPr lang="en-US" dirty="0"/>
              <a:t>Sibanjan Das</a:t>
            </a:r>
          </a:p>
          <a:p>
            <a:endParaRPr lang="en-US" dirty="0"/>
          </a:p>
          <a:p>
            <a:r>
              <a:rPr lang="en-US" dirty="0">
                <a:solidFill>
                  <a:schemeClr val="tx1"/>
                </a:solidFill>
              </a:rPr>
              <a:t>Key Resources</a:t>
            </a:r>
          </a:p>
          <a:p>
            <a:pPr lvl="1"/>
            <a:r>
              <a:rPr lang="en-US" dirty="0"/>
              <a:t>docs.h2o.ai</a:t>
            </a:r>
          </a:p>
          <a:p>
            <a:pPr lvl="1"/>
            <a:r>
              <a:rPr lang="en-US" dirty="0"/>
              <a:t>github.com/h2oai/h2o-meetups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/>
          </a:bodyPr>
          <a:lstStyle/>
          <a:p>
            <a:r>
              <a:rPr lang="en-US" dirty="0">
                <a:solidFill>
                  <a:schemeClr val="tx1"/>
                </a:solidFill>
              </a:rPr>
              <a:t>Slides &amp; Code</a:t>
            </a:r>
          </a:p>
          <a:p>
            <a:pPr lvl="1"/>
            <a:r>
              <a:rPr lang="en-US" dirty="0"/>
              <a:t>bit.ly/</a:t>
            </a:r>
            <a:br>
              <a:rPr lang="en-US" dirty="0"/>
            </a:br>
            <a:r>
              <a:rPr lang="en-US" dirty="0"/>
              <a:t>h2o_iot_workshop1</a:t>
            </a:r>
          </a:p>
          <a:p>
            <a:pPr lvl="1"/>
            <a:endParaRPr lang="en-US" dirty="0"/>
          </a:p>
          <a:p>
            <a:r>
              <a:rPr lang="en-US" dirty="0">
                <a:solidFill>
                  <a:schemeClr val="tx1"/>
                </a:solidFill>
              </a:rPr>
              <a:t>Contact</a:t>
            </a:r>
          </a:p>
          <a:p>
            <a:pPr lvl="1"/>
            <a:r>
              <a:rPr lang="en-US" dirty="0"/>
              <a:t>joe@h2o.ai</a:t>
            </a:r>
          </a:p>
          <a:p>
            <a:pPr lvl="1"/>
            <a:r>
              <a:rPr lang="en-US" dirty="0"/>
              <a:t>@matlabulous</a:t>
            </a:r>
          </a:p>
          <a:p>
            <a:pPr lvl="1"/>
            <a:r>
              <a:rPr lang="en-US" dirty="0"/>
              <a:t>github.com/woobe</a:t>
            </a:r>
          </a:p>
        </p:txBody>
      </p:sp>
    </p:spTree>
    <p:extLst>
      <p:ext uri="{BB962C8B-B14F-4D97-AF65-F5344CB8AC3E}">
        <p14:creationId xmlns:p14="http://schemas.microsoft.com/office/powerpoint/2010/main" val="14784568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53574" y="740588"/>
            <a:ext cx="373658" cy="3929654"/>
          </a:xfrm>
          <a:prstGeom prst="rect">
            <a:avLst/>
          </a:prstGeom>
          <a:solidFill>
            <a:schemeClr val="accent3">
              <a:alpha val="2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" name="Rectangle 12"/>
          <p:cNvSpPr/>
          <p:nvPr/>
        </p:nvSpPr>
        <p:spPr>
          <a:xfrm>
            <a:off x="627231" y="740588"/>
            <a:ext cx="8406409" cy="3929654"/>
          </a:xfrm>
          <a:prstGeom prst="rect">
            <a:avLst/>
          </a:prstGeom>
          <a:solidFill>
            <a:srgbClr val="7030A0">
              <a:alpha val="20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4" name="TextBox 13"/>
          <p:cNvSpPr txBox="1"/>
          <p:nvPr/>
        </p:nvSpPr>
        <p:spPr>
          <a:xfrm>
            <a:off x="4222915" y="1401870"/>
            <a:ext cx="29979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highlight>
                  <a:srgbClr val="800080"/>
                </a:highlight>
                <a:latin typeface="+mn-lt"/>
              </a:rPr>
              <a:t>Features (Numeric)</a:t>
            </a:r>
            <a:endParaRPr lang="en-GB" sz="2800" dirty="0">
              <a:solidFill>
                <a:schemeClr val="bg1"/>
              </a:solidFill>
              <a:highlight>
                <a:srgbClr val="800080"/>
              </a:highlight>
              <a:latin typeface="+mn-l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24892" y="3751080"/>
            <a:ext cx="43460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  <a:highlight>
                  <a:srgbClr val="FFFF00"/>
                </a:highlight>
                <a:latin typeface="+mn-lt"/>
              </a:rPr>
              <a:t>ID (excluded from modeling)</a:t>
            </a:r>
            <a:endParaRPr lang="en-GB" sz="2800" dirty="0">
              <a:solidFill>
                <a:schemeClr val="tx1"/>
              </a:solidFill>
              <a:highlight>
                <a:srgbClr val="FFFF00"/>
              </a:highlight>
              <a:latin typeface="+mn-lt"/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 flipH="1" flipV="1">
            <a:off x="627232" y="3358055"/>
            <a:ext cx="383422" cy="393025"/>
          </a:xfrm>
          <a:prstGeom prst="straightConnector1">
            <a:avLst/>
          </a:prstGeom>
          <a:ln w="63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29587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52249" y="740588"/>
            <a:ext cx="7748751" cy="3929654"/>
          </a:xfrm>
          <a:prstGeom prst="rect">
            <a:avLst/>
          </a:prstGeom>
          <a:solidFill>
            <a:srgbClr val="7030A0">
              <a:alpha val="20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TextBox 9"/>
          <p:cNvSpPr txBox="1"/>
          <p:nvPr/>
        </p:nvSpPr>
        <p:spPr>
          <a:xfrm>
            <a:off x="885635" y="1140260"/>
            <a:ext cx="29979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highlight>
                  <a:srgbClr val="800080"/>
                </a:highlight>
                <a:latin typeface="+mn-lt"/>
              </a:rPr>
              <a:t>Features (Numeric)</a:t>
            </a:r>
            <a:endParaRPr lang="en-GB" sz="2800" dirty="0">
              <a:solidFill>
                <a:schemeClr val="bg1"/>
              </a:solidFill>
              <a:highlight>
                <a:srgbClr val="800080"/>
              </a:highlight>
              <a:latin typeface="+mn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642067" y="2727950"/>
            <a:ext cx="378821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  <a:highlight>
                  <a:srgbClr val="FFFF00"/>
                </a:highlight>
                <a:latin typeface="+mn-lt"/>
              </a:rPr>
              <a:t>Response (Classification)</a:t>
            </a:r>
          </a:p>
          <a:p>
            <a:pPr algn="ctr"/>
            <a:r>
              <a:rPr lang="en-US" sz="2800" dirty="0">
                <a:solidFill>
                  <a:schemeClr val="tx1"/>
                </a:solidFill>
                <a:highlight>
                  <a:srgbClr val="FFFF00"/>
                </a:highlight>
                <a:latin typeface="+mn-lt"/>
              </a:rPr>
              <a:t>-1 (Pass) or 1 (Fail)</a:t>
            </a:r>
            <a:endParaRPr lang="en-GB" sz="2800" dirty="0">
              <a:solidFill>
                <a:schemeClr val="tx1"/>
              </a:solidFill>
              <a:highlight>
                <a:srgbClr val="FFFF00"/>
              </a:highlight>
              <a:latin typeface="+mn-lt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5999457" y="2023142"/>
            <a:ext cx="2107310" cy="781244"/>
          </a:xfrm>
          <a:prstGeom prst="straightConnector1">
            <a:avLst/>
          </a:prstGeom>
          <a:ln w="63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35199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1240992"/>
            <a:ext cx="7953957" cy="3133784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Workshop #1</a:t>
            </a: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Example 1: Classification</a:t>
            </a:r>
          </a:p>
          <a:p>
            <a:r>
              <a:rPr lang="en-US" sz="5400" dirty="0"/>
              <a:t>Step 1: R Packages</a:t>
            </a:r>
          </a:p>
        </p:txBody>
      </p:sp>
    </p:spTree>
    <p:extLst>
      <p:ext uri="{BB962C8B-B14F-4D97-AF65-F5344CB8AC3E}">
        <p14:creationId xmlns:p14="http://schemas.microsoft.com/office/powerpoint/2010/main" val="140787148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Custom 1">
      <a:dk1>
        <a:sysClr val="windowText" lastClr="000000"/>
      </a:dk1>
      <a:lt1>
        <a:sysClr val="window" lastClr="FFFFFF"/>
      </a:lt1>
      <a:dk2>
        <a:srgbClr val="1782BF"/>
      </a:dk2>
      <a:lt2>
        <a:srgbClr val="62BCE9"/>
      </a:lt2>
      <a:accent1>
        <a:srgbClr val="073779"/>
      </a:accent1>
      <a:accent2>
        <a:srgbClr val="8FD9FB"/>
      </a:accent2>
      <a:accent3>
        <a:srgbClr val="FBE91F"/>
      </a:accent3>
      <a:accent4>
        <a:srgbClr val="EB6615"/>
      </a:accent4>
      <a:accent5>
        <a:srgbClr val="C76402"/>
      </a:accent5>
      <a:accent6>
        <a:srgbClr val="B523B4"/>
      </a:accent6>
      <a:hlink>
        <a:srgbClr val="FF6B26"/>
      </a:hlink>
      <a:folHlink>
        <a:srgbClr val="DE00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8730</TotalTime>
  <Words>784</Words>
  <Application>Microsoft Office PowerPoint</Application>
  <PresentationFormat>On-screen Show (16:9)</PresentationFormat>
  <Paragraphs>254</Paragraphs>
  <Slides>64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69" baseType="lpstr">
      <vt:lpstr>Arial</vt:lpstr>
      <vt:lpstr>Calibri</vt:lpstr>
      <vt:lpstr>Courier New</vt:lpstr>
      <vt:lpstr>Times New Roman</vt:lpstr>
      <vt:lpstr>Custom Design</vt:lpstr>
      <vt:lpstr>H2O Machine Learning &amp; Deep Learning London Workshop</vt:lpstr>
      <vt:lpstr>Download Data &amp; Code for Workshop</vt:lpstr>
      <vt:lpstr>PowerPoint Presentation</vt:lpstr>
      <vt:lpstr>Data for Use Case 1: SECOM</vt:lpstr>
      <vt:lpstr>PowerPoint Presentation</vt:lpstr>
      <vt:lpstr>The ML Problem – Pass/Fail</vt:lpstr>
      <vt:lpstr>PowerPoint Presentation</vt:lpstr>
      <vt:lpstr>PowerPoint Presentation</vt:lpstr>
      <vt:lpstr>PowerPoint Presentation</vt:lpstr>
      <vt:lpstr>step_01_install_packages.R</vt:lpstr>
      <vt:lpstr>step_01_install_packages.R</vt:lpstr>
      <vt:lpstr>PowerPoint Presentation</vt:lpstr>
      <vt:lpstr>step_02_exploratory_analysis.R</vt:lpstr>
      <vt:lpstr>step_02_exploratory_analysis.R</vt:lpstr>
      <vt:lpstr>Use H2O Flow (localhost:54321)</vt:lpstr>
      <vt:lpstr>PowerPoint Presentation</vt:lpstr>
      <vt:lpstr>step_03_basic_models.R</vt:lpstr>
      <vt:lpstr>PowerPoint Presentation</vt:lpstr>
      <vt:lpstr>PowerPoint Presentation</vt:lpstr>
      <vt:lpstr>PowerPoint Presentation</vt:lpstr>
      <vt:lpstr>Use H2O Flow (localhost:54321)</vt:lpstr>
      <vt:lpstr>PowerPoint Presentation</vt:lpstr>
      <vt:lpstr>Confusion Matrix</vt:lpstr>
      <vt:lpstr>PowerPoint Presentation</vt:lpstr>
      <vt:lpstr>PowerPoint Presentation</vt:lpstr>
      <vt:lpstr>Cross Validation</vt:lpstr>
      <vt:lpstr>PowerPoint Presentation</vt:lpstr>
      <vt:lpstr>PowerPoint Presentation</vt:lpstr>
      <vt:lpstr>PowerPoint Presentation</vt:lpstr>
      <vt:lpstr>PowerPoint Presentation</vt:lpstr>
      <vt:lpstr>Comparison: Default vs. Manual</vt:lpstr>
      <vt:lpstr>PowerPoint Presentation</vt:lpstr>
      <vt:lpstr>PowerPoint Presentation</vt:lpstr>
      <vt:lpstr>PowerPoint Presentation</vt:lpstr>
      <vt:lpstr>Workshop #1 Recap</vt:lpstr>
      <vt:lpstr>Workshop #2 Agenda</vt:lpstr>
      <vt:lpstr>PowerPoint Presentation</vt:lpstr>
      <vt:lpstr>Underfitting and Overfitting</vt:lpstr>
      <vt:lpstr>Grid Search</vt:lpstr>
      <vt:lpstr>step_06_full_and_random_grid_search.R</vt:lpstr>
      <vt:lpstr>step_06_full_and_random_grid_search.R</vt:lpstr>
      <vt:lpstr>step_06_full_and_random_grid_search.R</vt:lpstr>
      <vt:lpstr>step_06_full_and_random_grid_search.R</vt:lpstr>
      <vt:lpstr>PowerPoint Presentation</vt:lpstr>
      <vt:lpstr>PowerPoint Presentation</vt:lpstr>
      <vt:lpstr>PowerPoint Presentation</vt:lpstr>
      <vt:lpstr>step_07_stacking_models.R</vt:lpstr>
      <vt:lpstr>step_07_stacking_models.R</vt:lpstr>
      <vt:lpstr>step_07_stacking_models.R</vt:lpstr>
      <vt:lpstr>PowerPoint Presentation</vt:lpstr>
      <vt:lpstr>step_08_saving_loading.R</vt:lpstr>
      <vt:lpstr>PowerPoint Presentation</vt:lpstr>
      <vt:lpstr>Iris Dataset</vt:lpstr>
      <vt:lpstr>step_09_deploy_model_with_steam.R</vt:lpstr>
      <vt:lpstr>step_09_deploy_model_with_steam.R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cp:lastModifiedBy>Chow, Jo</cp:lastModifiedBy>
  <cp:revision>966</cp:revision>
  <cp:lastPrinted>2016-09-28T15:59:49Z</cp:lastPrinted>
  <dcterms:created xsi:type="dcterms:W3CDTF">2015-09-15T15:26:47Z</dcterms:created>
  <dcterms:modified xsi:type="dcterms:W3CDTF">2016-11-24T12:44:05Z</dcterms:modified>
</cp:coreProperties>
</file>